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797675" cy="99266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5EB"/>
    <a:srgbClr val="E6E0F0"/>
    <a:srgbClr val="B5A2D2"/>
    <a:srgbClr val="F2F2F2"/>
    <a:srgbClr val="6869AD"/>
    <a:srgbClr val="D9F1FF"/>
    <a:srgbClr val="BFBFBF"/>
    <a:srgbClr val="E5EBFF"/>
    <a:srgbClr val="D1D9FF"/>
    <a:srgbClr val="D1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95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890C71B-7631-4177-B0FA-36A631DCB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8EC18A3A-AE93-4304-895D-8CA05E418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0C0364A4-9199-4ACC-A50D-0314567F0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F1CE78B7-8459-47FF-90FA-8D052D24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0BB77B8-62F5-484C-B4FD-DCDFE5BAE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2182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6F470FB-04BE-47B2-9CC9-6912C83F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55C22FA6-8F0F-4943-B7F3-75918C7C8A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5BED861-C213-42BB-8B6F-D22CB44DE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AC36438-3F88-46FD-A238-6BA1324D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33D5BDE-5AE4-47BB-B7D9-A75B0DAC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9585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33FAAD1B-7916-4C69-BFED-5110B7832B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6C351433-8912-4614-837F-B1FE0B8F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1E4958A-26A0-47E5-A7DF-E84D356A6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68F0AB1-26BB-497F-860F-12D2D3F53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8BC88BE-06B1-4E1D-A679-9064F9129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2019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30DE194-1A78-4526-A20E-C7AAB1F09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A089E67-3AA3-4E9E-93B3-0CE447F90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5E425732-9D1D-4313-B2AC-64B4E10E7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99864CE-EB6F-4458-8B0D-222E0161D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CB2BD19-B953-42AD-9E65-AD7774D2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0060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D4376B6-26E1-4E78-9371-93054805D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43EFAC4E-121B-491D-A904-9224ADD87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B0EBF22-71D5-4E62-990A-D30F118AA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4A65692-8A45-4CFE-B3CB-6AAF18EA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8443B71-0489-4008-B87B-D8FD65C6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574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4E00C7C-95A1-4B5B-9E9F-1088A953C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E54A062-86B4-41C3-B34D-F38167F3C4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A5C60317-4452-4D0E-B413-43997B10AB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C07792ED-D1F8-4A1B-BD4D-9F6C3E606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206C37D1-5777-4B48-8D51-E8B0411BD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DA9D2E71-9101-4AED-B503-2FADCAEA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1851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545CA3A-E7F3-4672-BE5B-1603DAC5C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B3F4AD94-5EAC-449B-8EB9-A91770D7F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7B465FA1-27D1-4FEA-A779-957090952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185E5CC4-AA88-42C8-A7BD-DC87CCF7BA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42948354-07B5-4BB3-952E-80B359D44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B7A6135A-C89B-4ADD-A232-88FDF7B9A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314AF1BD-AEB1-4D34-9A41-F204267F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75948E1C-F991-470E-A644-C696EE796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2200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A70232E-96D8-4196-A559-8A71AEBC1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1F05362A-8228-4EF8-A031-D114664DA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911E95E7-9F42-4401-B648-9208B72A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34B2546D-2989-4273-A11B-CF86A48A5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2444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60EB0274-BA0E-42D0-A297-278685FA5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C969CBC1-ED20-4DAD-8782-9DC9D6438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7069C3B3-245A-4384-B8AF-1941CC2DD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869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7EAAC80-3284-43EA-A2A5-61F9C476D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A0AE255-1776-415E-9BC9-F38167B44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D8330D65-30C2-46EA-AEA9-D08567F162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CF5249D8-9E99-45D3-8ECF-D4F91514A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FE6CB844-8D70-496F-ACBB-19F32F90F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29237A20-59C1-443A-B0B8-00F7B4A76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076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66B8AE-5B47-467E-A54F-029EACEB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957D2A3E-76D7-403F-BB1B-852F7D410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54EC3326-64EB-4391-AD5A-C53E9E53F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1A816664-598B-454E-AE52-67CD9442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CB19E2CF-CADB-47B2-B00E-722E03A6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79228503-7EF0-4C13-9B28-BF6AF4BF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464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BE413D30-EA11-408A-BD88-9D881DC1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0469183-48F4-4184-AAAB-650DC75DD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440551D-909F-4572-B5AF-416F51C85C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3134-B645-419F-872A-5AD1DC06E0A1}" type="datetimeFigureOut">
              <a:rPr lang="th-TH" smtClean="0"/>
              <a:t>22/06/69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EFE8D46E-A3FD-4308-A1ED-2786E1345B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211E0B57-7954-4919-A940-48AAD07A7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ACA1C-2543-442C-A70E-CE1965EAA41E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26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9E7185B9-0D48-4B91-9CA0-6B00863C0C75}"/>
              </a:ext>
            </a:extLst>
          </p:cNvPr>
          <p:cNvSpPr/>
          <p:nvPr/>
        </p:nvSpPr>
        <p:spPr>
          <a:xfrm>
            <a:off x="604450" y="934023"/>
            <a:ext cx="7428214" cy="2154455"/>
          </a:xfrm>
          <a:prstGeom prst="roundRect">
            <a:avLst>
              <a:gd name="adj" fmla="val 7931"/>
            </a:avLst>
          </a:prstGeom>
          <a:solidFill>
            <a:srgbClr val="D9F1FF"/>
          </a:solidFill>
          <a:ln w="6350">
            <a:solidFill>
              <a:srgbClr val="445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EC9F98BE-9B71-437E-BC29-0E7126AED360}"/>
              </a:ext>
            </a:extLst>
          </p:cNvPr>
          <p:cNvSpPr/>
          <p:nvPr/>
        </p:nvSpPr>
        <p:spPr>
          <a:xfrm>
            <a:off x="577935" y="5576054"/>
            <a:ext cx="7454727" cy="1102456"/>
          </a:xfrm>
          <a:prstGeom prst="roundRect">
            <a:avLst>
              <a:gd name="adj" fmla="val 8727"/>
            </a:avLst>
          </a:prstGeom>
          <a:solidFill>
            <a:schemeClr val="bg1">
              <a:lumMod val="95000"/>
            </a:schemeClr>
          </a:solidFill>
          <a:ln w="63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สี่เหลี่ยมผืนผ้า: มุมมน 21">
            <a:extLst>
              <a:ext uri="{FF2B5EF4-FFF2-40B4-BE49-F238E27FC236}">
                <a16:creationId xmlns:a16="http://schemas.microsoft.com/office/drawing/2014/main" id="{800418F6-1B1E-4F8F-A741-43D529C49424}"/>
              </a:ext>
            </a:extLst>
          </p:cNvPr>
          <p:cNvSpPr/>
          <p:nvPr/>
        </p:nvSpPr>
        <p:spPr>
          <a:xfrm>
            <a:off x="577936" y="3308874"/>
            <a:ext cx="7454728" cy="2067432"/>
          </a:xfrm>
          <a:prstGeom prst="roundRect">
            <a:avLst>
              <a:gd name="adj" fmla="val 9944"/>
            </a:avLst>
          </a:prstGeom>
          <a:solidFill>
            <a:srgbClr val="D9FFE8"/>
          </a:solidFill>
          <a:ln w="6350">
            <a:solidFill>
              <a:srgbClr val="43B3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4E6C62CF-0267-44A7-A3E6-10B941BF3CD6}"/>
              </a:ext>
            </a:extLst>
          </p:cNvPr>
          <p:cNvSpPr/>
          <p:nvPr/>
        </p:nvSpPr>
        <p:spPr>
          <a:xfrm>
            <a:off x="198408" y="104274"/>
            <a:ext cx="11835441" cy="621637"/>
          </a:xfrm>
          <a:prstGeom prst="roundRect">
            <a:avLst>
              <a:gd name="adj" fmla="val 9405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48BC94D3-1682-45C1-9470-D3D80BE6591F}"/>
              </a:ext>
            </a:extLst>
          </p:cNvPr>
          <p:cNvSpPr txBox="1"/>
          <p:nvPr/>
        </p:nvSpPr>
        <p:spPr>
          <a:xfrm>
            <a:off x="8769264" y="2274676"/>
            <a:ext cx="284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[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รูปภาพประกอบครุภัณฑ์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]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กล่องข้อความ 14">
            <a:extLst>
              <a:ext uri="{FF2B5EF4-FFF2-40B4-BE49-F238E27FC236}">
                <a16:creationId xmlns:a16="http://schemas.microsoft.com/office/drawing/2014/main" id="{5738E6D9-1157-4C34-A469-16F7AD76129A}"/>
              </a:ext>
            </a:extLst>
          </p:cNvPr>
          <p:cNvSpPr txBox="1"/>
          <p:nvPr/>
        </p:nvSpPr>
        <p:spPr>
          <a:xfrm>
            <a:off x="859929" y="5950376"/>
            <a:ext cx="6322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ระบุจำนวนผู้ใช้งาน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…………………..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  ........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.......วิชา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.....................................................................................................................................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015D9DEB-53B2-417D-A182-A124AC140C93}"/>
              </a:ext>
            </a:extLst>
          </p:cNvPr>
          <p:cNvSpPr txBox="1"/>
          <p:nvPr/>
        </p:nvSpPr>
        <p:spPr>
          <a:xfrm>
            <a:off x="604450" y="181448"/>
            <a:ext cx="1125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ชื่อรายการครุภัณฑ์ </a:t>
            </a:r>
            <a:r>
              <a:rPr lang="en-US" sz="2400" b="1" dirty="0">
                <a:solidFill>
                  <a:srgbClr val="0000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………………………………………………………………………………………………………………………………….…...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กล่องข้อความ 18">
            <a:extLst>
              <a:ext uri="{FF2B5EF4-FFF2-40B4-BE49-F238E27FC236}">
                <a16:creationId xmlns:a16="http://schemas.microsoft.com/office/drawing/2014/main" id="{2A3BA243-1084-4F92-939C-7797EE202CB1}"/>
              </a:ext>
            </a:extLst>
          </p:cNvPr>
          <p:cNvSpPr txBox="1"/>
          <p:nvPr/>
        </p:nvSpPr>
        <p:spPr>
          <a:xfrm>
            <a:off x="2821490" y="947670"/>
            <a:ext cx="41412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 ......................... หน่วยนับ (       ) </a:t>
            </a: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วงเงิน  ............................. บาท</a:t>
            </a:r>
          </a:p>
        </p:txBody>
      </p:sp>
      <p:sp>
        <p:nvSpPr>
          <p:cNvPr id="33" name="กล่องข้อความ 32">
            <a:extLst>
              <a:ext uri="{FF2B5EF4-FFF2-40B4-BE49-F238E27FC236}">
                <a16:creationId xmlns:a16="http://schemas.microsoft.com/office/drawing/2014/main" id="{D2D08863-5DB2-4928-8463-9E28EB4B5C8F}"/>
              </a:ext>
            </a:extLst>
          </p:cNvPr>
          <p:cNvSpPr txBox="1"/>
          <p:nvPr/>
        </p:nvSpPr>
        <p:spPr>
          <a:xfrm>
            <a:off x="802314" y="3687934"/>
            <a:ext cx="7141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………………….................................................................................................................................</a:t>
            </a:r>
          </a:p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………………….................................................................................................................................</a:t>
            </a:r>
          </a:p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…………………................................................................................................................................</a:t>
            </a:r>
          </a:p>
          <a:p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…………………................................................................................................................................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67B404EE-9C94-CE31-25D2-F0BCC85DD05F}"/>
              </a:ext>
            </a:extLst>
          </p:cNvPr>
          <p:cNvGrpSpPr/>
          <p:nvPr/>
        </p:nvGrpSpPr>
        <p:grpSpPr>
          <a:xfrm>
            <a:off x="644526" y="2335338"/>
            <a:ext cx="6397711" cy="657600"/>
            <a:chOff x="644526" y="2697288"/>
            <a:chExt cx="6397711" cy="657600"/>
          </a:xfrm>
        </p:grpSpPr>
        <p:sp>
          <p:nvSpPr>
            <p:cNvPr id="36" name="กล่องข้อความ 35">
              <a:extLst>
                <a:ext uri="{FF2B5EF4-FFF2-40B4-BE49-F238E27FC236}">
                  <a16:creationId xmlns:a16="http://schemas.microsoft.com/office/drawing/2014/main" id="{26EFE822-90F2-4E8A-BE53-408FD54FF36E}"/>
                </a:ext>
              </a:extLst>
            </p:cNvPr>
            <p:cNvSpPr txBox="1"/>
            <p:nvPr/>
          </p:nvSpPr>
          <p:spPr>
            <a:xfrm>
              <a:off x="884835" y="2954778"/>
              <a:ext cx="61574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     )  10 S-Curve 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(ระบุ) 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 .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</a:t>
              </a:r>
            </a:p>
          </p:txBody>
        </p:sp>
        <p:sp>
          <p:nvSpPr>
            <p:cNvPr id="39" name="กล่องข้อความ 38">
              <a:extLst>
                <a:ext uri="{FF2B5EF4-FFF2-40B4-BE49-F238E27FC236}">
                  <a16:creationId xmlns:a16="http://schemas.microsoft.com/office/drawing/2014/main" id="{39130E4B-2FBA-42E3-B729-553A09AE8AEA}"/>
                </a:ext>
              </a:extLst>
            </p:cNvPr>
            <p:cNvSpPr txBox="1"/>
            <p:nvPr/>
          </p:nvSpPr>
          <p:spPr>
            <a:xfrm>
              <a:off x="644526" y="2697288"/>
              <a:ext cx="284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>
                  <a:solidFill>
                    <a:schemeClr val="accent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S-Curve </a:t>
              </a:r>
              <a:r>
                <a:rPr lang="th-TH" sz="1800" b="1" dirty="0">
                  <a:solidFill>
                    <a:schemeClr val="accent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อุตสาหกรรมเป้าหมาย</a:t>
              </a:r>
            </a:p>
          </p:txBody>
        </p:sp>
      </p:grpSp>
      <p:grpSp>
        <p:nvGrpSpPr>
          <p:cNvPr id="11" name="กลุ่ม 10">
            <a:extLst>
              <a:ext uri="{FF2B5EF4-FFF2-40B4-BE49-F238E27FC236}">
                <a16:creationId xmlns:a16="http://schemas.microsoft.com/office/drawing/2014/main" id="{784D9B36-5782-80D1-5DB1-D234C3EE1C66}"/>
              </a:ext>
            </a:extLst>
          </p:cNvPr>
          <p:cNvGrpSpPr/>
          <p:nvPr/>
        </p:nvGrpSpPr>
        <p:grpSpPr>
          <a:xfrm>
            <a:off x="644526" y="1481694"/>
            <a:ext cx="6591944" cy="979272"/>
            <a:chOff x="644526" y="1843644"/>
            <a:chExt cx="6591944" cy="979272"/>
          </a:xfrm>
        </p:grpSpPr>
        <p:grpSp>
          <p:nvGrpSpPr>
            <p:cNvPr id="10" name="กลุ่ม 9">
              <a:extLst>
                <a:ext uri="{FF2B5EF4-FFF2-40B4-BE49-F238E27FC236}">
                  <a16:creationId xmlns:a16="http://schemas.microsoft.com/office/drawing/2014/main" id="{C2B616E8-1729-D9E9-1875-85BD9D5D3E33}"/>
                </a:ext>
              </a:extLst>
            </p:cNvPr>
            <p:cNvGrpSpPr/>
            <p:nvPr/>
          </p:nvGrpSpPr>
          <p:grpSpPr>
            <a:xfrm>
              <a:off x="644526" y="1843644"/>
              <a:ext cx="4794249" cy="666647"/>
              <a:chOff x="644526" y="1843644"/>
              <a:chExt cx="4794249" cy="666647"/>
            </a:xfrm>
          </p:grpSpPr>
          <p:grpSp>
            <p:nvGrpSpPr>
              <p:cNvPr id="3" name="กลุ่ม 2">
                <a:extLst>
                  <a:ext uri="{FF2B5EF4-FFF2-40B4-BE49-F238E27FC236}">
                    <a16:creationId xmlns:a16="http://schemas.microsoft.com/office/drawing/2014/main" id="{F426AE89-9C4D-5A42-BA3F-A88F52407ED9}"/>
                  </a:ext>
                </a:extLst>
              </p:cNvPr>
              <p:cNvGrpSpPr/>
              <p:nvPr/>
            </p:nvGrpSpPr>
            <p:grpSpPr>
              <a:xfrm>
                <a:off x="892618" y="2084526"/>
                <a:ext cx="4546157" cy="425765"/>
                <a:chOff x="892618" y="2084526"/>
                <a:chExt cx="4546157" cy="425765"/>
              </a:xfrm>
            </p:grpSpPr>
            <p:sp>
              <p:nvSpPr>
                <p:cNvPr id="13" name="กล่องข้อความ 12">
                  <a:extLst>
                    <a:ext uri="{FF2B5EF4-FFF2-40B4-BE49-F238E27FC236}">
                      <a16:creationId xmlns:a16="http://schemas.microsoft.com/office/drawing/2014/main" id="{6C7678CA-60B5-4206-8FE7-35CD8484DA21}"/>
                    </a:ext>
                  </a:extLst>
                </p:cNvPr>
                <p:cNvSpPr txBox="1"/>
                <p:nvPr/>
              </p:nvSpPr>
              <p:spPr>
                <a:xfrm>
                  <a:off x="3000388" y="2110181"/>
                  <a:ext cx="243838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(     )  </a:t>
                  </a:r>
                  <a:r>
                    <a:rPr lang="th-TH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ทดแทน</a:t>
                  </a:r>
                </a:p>
              </p:txBody>
            </p:sp>
            <p:sp>
              <p:nvSpPr>
                <p:cNvPr id="14" name="กล่องข้อความ 13">
                  <a:extLst>
                    <a:ext uri="{FF2B5EF4-FFF2-40B4-BE49-F238E27FC236}">
                      <a16:creationId xmlns:a16="http://schemas.microsoft.com/office/drawing/2014/main" id="{644B85A6-72A2-483A-87FC-424D735F2467}"/>
                    </a:ext>
                  </a:extLst>
                </p:cNvPr>
                <p:cNvSpPr txBox="1"/>
                <p:nvPr/>
              </p:nvSpPr>
              <p:spPr>
                <a:xfrm>
                  <a:off x="892618" y="2084526"/>
                  <a:ext cx="299100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(     )  </a:t>
                  </a:r>
                  <a:r>
                    <a:rPr lang="th-TH" sz="2000" b="1" dirty="0"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เพิ่มประสิทธิภาพ</a:t>
                  </a:r>
                </a:p>
              </p:txBody>
            </p:sp>
          </p:grpSp>
          <p:sp>
            <p:nvSpPr>
              <p:cNvPr id="37" name="กล่องข้อความ 36">
                <a:extLst>
                  <a:ext uri="{FF2B5EF4-FFF2-40B4-BE49-F238E27FC236}">
                    <a16:creationId xmlns:a16="http://schemas.microsoft.com/office/drawing/2014/main" id="{1B491AF8-868E-4872-BA26-113B6277831F}"/>
                  </a:ext>
                </a:extLst>
              </p:cNvPr>
              <p:cNvSpPr txBox="1"/>
              <p:nvPr/>
            </p:nvSpPr>
            <p:spPr>
              <a:xfrm>
                <a:off x="644526" y="1843644"/>
                <a:ext cx="284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h-TH" sz="1800" b="1" dirty="0">
                    <a:solidFill>
                      <a:schemeClr val="accent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วัตถุประสงค์ของครุภัณฑ์</a:t>
                </a:r>
              </a:p>
            </p:txBody>
          </p:sp>
        </p:grpSp>
        <p:sp>
          <p:nvSpPr>
            <p:cNvPr id="27" name="กล่องข้อความ 26">
              <a:extLst>
                <a:ext uri="{FF2B5EF4-FFF2-40B4-BE49-F238E27FC236}">
                  <a16:creationId xmlns:a16="http://schemas.microsoft.com/office/drawing/2014/main" id="{88A0D924-9AEF-4366-A9AC-9E2ABB59BA9A}"/>
                </a:ext>
              </a:extLst>
            </p:cNvPr>
            <p:cNvSpPr txBox="1"/>
            <p:nvPr/>
          </p:nvSpPr>
          <p:spPr>
            <a:xfrm>
              <a:off x="898035" y="2422806"/>
              <a:ext cx="63384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สาขาวิชา  ................................</a:t>
              </a:r>
              <a:r>
                <a:rPr lang="en-US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......................................................................</a:t>
              </a:r>
              <a:r>
                <a:rPr lang="th-TH" sz="2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.....</a:t>
              </a:r>
            </a:p>
          </p:txBody>
        </p:sp>
      </p:grpSp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56D0C95B-F0E5-084D-36DF-3350AFF62AA3}"/>
              </a:ext>
            </a:extLst>
          </p:cNvPr>
          <p:cNvSpPr txBox="1"/>
          <p:nvPr/>
        </p:nvSpPr>
        <p:spPr>
          <a:xfrm>
            <a:off x="8558503" y="5011373"/>
            <a:ext cx="3126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 </a:t>
            </a:r>
            <a:r>
              <a:rPr lang="en-US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สามารถปรับแก้ไขแบบฟอร์มได้ตามความเหมาะสม (ขนาดตัวอักษร/ ปรับขนาดรูป)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6B67C3E2-8F64-D16A-4AB7-2820056EEAE0}"/>
              </a:ext>
            </a:extLst>
          </p:cNvPr>
          <p:cNvGrpSpPr/>
          <p:nvPr/>
        </p:nvGrpSpPr>
        <p:grpSpPr>
          <a:xfrm>
            <a:off x="1" y="908519"/>
            <a:ext cx="2152650" cy="400110"/>
            <a:chOff x="1" y="1013294"/>
            <a:chExt cx="2152650" cy="400110"/>
          </a:xfrm>
        </p:grpSpPr>
        <p:sp>
          <p:nvSpPr>
            <p:cNvPr id="31" name="รูปแบบอิสระ: รูปร่าง 30">
              <a:extLst>
                <a:ext uri="{FF2B5EF4-FFF2-40B4-BE49-F238E27FC236}">
                  <a16:creationId xmlns:a16="http://schemas.microsoft.com/office/drawing/2014/main" id="{CF7F7ECD-D984-47DA-8008-F8C449C0673A}"/>
                </a:ext>
              </a:extLst>
            </p:cNvPr>
            <p:cNvSpPr/>
            <p:nvPr/>
          </p:nvSpPr>
          <p:spPr>
            <a:xfrm>
              <a:off x="1" y="1028689"/>
              <a:ext cx="2152650" cy="381116"/>
            </a:xfrm>
            <a:custGeom>
              <a:avLst/>
              <a:gdLst>
                <a:gd name="connsiteX0" fmla="*/ 0 w 2482850"/>
                <a:gd name="connsiteY0" fmla="*/ 0 h 355600"/>
                <a:gd name="connsiteX1" fmla="*/ 2222500 w 2482850"/>
                <a:gd name="connsiteY1" fmla="*/ 0 h 355600"/>
                <a:gd name="connsiteX2" fmla="*/ 2482850 w 2482850"/>
                <a:gd name="connsiteY2" fmla="*/ 355600 h 355600"/>
                <a:gd name="connsiteX3" fmla="*/ 0 w 2482850"/>
                <a:gd name="connsiteY3" fmla="*/ 355600 h 355600"/>
                <a:gd name="connsiteX4" fmla="*/ 0 w 2482850"/>
                <a:gd name="connsiteY4" fmla="*/ 0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2850" h="355600">
                  <a:moveTo>
                    <a:pt x="0" y="0"/>
                  </a:moveTo>
                  <a:lnTo>
                    <a:pt x="2222500" y="0"/>
                  </a:lnTo>
                  <a:lnTo>
                    <a:pt x="2482850" y="355600"/>
                  </a:lnTo>
                  <a:lnTo>
                    <a:pt x="0" y="355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กล่องข้อความ 31">
              <a:extLst>
                <a:ext uri="{FF2B5EF4-FFF2-40B4-BE49-F238E27FC236}">
                  <a16:creationId xmlns:a16="http://schemas.microsoft.com/office/drawing/2014/main" id="{ECF4C536-7B5F-474D-841B-52E6635C91E9}"/>
                </a:ext>
              </a:extLst>
            </p:cNvPr>
            <p:cNvSpPr txBox="1"/>
            <p:nvPr/>
          </p:nvSpPr>
          <p:spPr>
            <a:xfrm>
              <a:off x="94178" y="1013294"/>
              <a:ext cx="19068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ข้อมูลประกอบรายการ</a:t>
              </a:r>
            </a:p>
          </p:txBody>
        </p:sp>
      </p:grpSp>
      <p:grpSp>
        <p:nvGrpSpPr>
          <p:cNvPr id="20" name="กลุ่ม 19">
            <a:extLst>
              <a:ext uri="{FF2B5EF4-FFF2-40B4-BE49-F238E27FC236}">
                <a16:creationId xmlns:a16="http://schemas.microsoft.com/office/drawing/2014/main" id="{48F0FB7E-8EDF-E688-6574-76A84EA3534C}"/>
              </a:ext>
            </a:extLst>
          </p:cNvPr>
          <p:cNvGrpSpPr/>
          <p:nvPr/>
        </p:nvGrpSpPr>
        <p:grpSpPr>
          <a:xfrm>
            <a:off x="-12897" y="3288119"/>
            <a:ext cx="2401018" cy="400110"/>
            <a:chOff x="1" y="1013294"/>
            <a:chExt cx="2401018" cy="400110"/>
          </a:xfrm>
        </p:grpSpPr>
        <p:sp>
          <p:nvSpPr>
            <p:cNvPr id="21" name="รูปแบบอิสระ: รูปร่าง 20">
              <a:extLst>
                <a:ext uri="{FF2B5EF4-FFF2-40B4-BE49-F238E27FC236}">
                  <a16:creationId xmlns:a16="http://schemas.microsoft.com/office/drawing/2014/main" id="{8E7E5CFE-92EC-4EAC-8F36-80C5594C6F0A}"/>
                </a:ext>
              </a:extLst>
            </p:cNvPr>
            <p:cNvSpPr/>
            <p:nvPr/>
          </p:nvSpPr>
          <p:spPr>
            <a:xfrm>
              <a:off x="1" y="1028689"/>
              <a:ext cx="2401018" cy="381116"/>
            </a:xfrm>
            <a:custGeom>
              <a:avLst/>
              <a:gdLst>
                <a:gd name="connsiteX0" fmla="*/ 0 w 2482850"/>
                <a:gd name="connsiteY0" fmla="*/ 0 h 355600"/>
                <a:gd name="connsiteX1" fmla="*/ 2222500 w 2482850"/>
                <a:gd name="connsiteY1" fmla="*/ 0 h 355600"/>
                <a:gd name="connsiteX2" fmla="*/ 2482850 w 2482850"/>
                <a:gd name="connsiteY2" fmla="*/ 355600 h 355600"/>
                <a:gd name="connsiteX3" fmla="*/ 0 w 2482850"/>
                <a:gd name="connsiteY3" fmla="*/ 355600 h 355600"/>
                <a:gd name="connsiteX4" fmla="*/ 0 w 2482850"/>
                <a:gd name="connsiteY4" fmla="*/ 0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2850" h="355600">
                  <a:moveTo>
                    <a:pt x="0" y="0"/>
                  </a:moveTo>
                  <a:lnTo>
                    <a:pt x="2222500" y="0"/>
                  </a:lnTo>
                  <a:lnTo>
                    <a:pt x="2482850" y="355600"/>
                  </a:lnTo>
                  <a:lnTo>
                    <a:pt x="0" y="355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3B3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4" name="กล่องข้อความ 23">
              <a:extLst>
                <a:ext uri="{FF2B5EF4-FFF2-40B4-BE49-F238E27FC236}">
                  <a16:creationId xmlns:a16="http://schemas.microsoft.com/office/drawing/2014/main" id="{F50A1757-ACB2-B7F2-A784-1AE883407EBC}"/>
                </a:ext>
              </a:extLst>
            </p:cNvPr>
            <p:cNvSpPr txBox="1"/>
            <p:nvPr/>
          </p:nvSpPr>
          <p:spPr>
            <a:xfrm>
              <a:off x="94177" y="1013294"/>
              <a:ext cx="2058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เหตุผลโดยสรุป (โปรดระบุ)</a:t>
              </a:r>
            </a:p>
          </p:txBody>
        </p:sp>
      </p:grpSp>
      <p:grpSp>
        <p:nvGrpSpPr>
          <p:cNvPr id="25" name="กลุ่ม 24">
            <a:extLst>
              <a:ext uri="{FF2B5EF4-FFF2-40B4-BE49-F238E27FC236}">
                <a16:creationId xmlns:a16="http://schemas.microsoft.com/office/drawing/2014/main" id="{25A21D85-8C78-3241-D063-C51EC9E5B6E7}"/>
              </a:ext>
            </a:extLst>
          </p:cNvPr>
          <p:cNvGrpSpPr/>
          <p:nvPr/>
        </p:nvGrpSpPr>
        <p:grpSpPr>
          <a:xfrm>
            <a:off x="-12897" y="5549371"/>
            <a:ext cx="2152650" cy="400110"/>
            <a:chOff x="1" y="1013294"/>
            <a:chExt cx="2152650" cy="400110"/>
          </a:xfrm>
        </p:grpSpPr>
        <p:sp>
          <p:nvSpPr>
            <p:cNvPr id="26" name="รูปแบบอิสระ: รูปร่าง 25">
              <a:extLst>
                <a:ext uri="{FF2B5EF4-FFF2-40B4-BE49-F238E27FC236}">
                  <a16:creationId xmlns:a16="http://schemas.microsoft.com/office/drawing/2014/main" id="{A8E24385-EAC9-FEB4-EFC4-218A24C5AF09}"/>
                </a:ext>
              </a:extLst>
            </p:cNvPr>
            <p:cNvSpPr/>
            <p:nvPr/>
          </p:nvSpPr>
          <p:spPr>
            <a:xfrm>
              <a:off x="1" y="1028689"/>
              <a:ext cx="2152650" cy="381116"/>
            </a:xfrm>
            <a:custGeom>
              <a:avLst/>
              <a:gdLst>
                <a:gd name="connsiteX0" fmla="*/ 0 w 2482850"/>
                <a:gd name="connsiteY0" fmla="*/ 0 h 355600"/>
                <a:gd name="connsiteX1" fmla="*/ 2222500 w 2482850"/>
                <a:gd name="connsiteY1" fmla="*/ 0 h 355600"/>
                <a:gd name="connsiteX2" fmla="*/ 2482850 w 2482850"/>
                <a:gd name="connsiteY2" fmla="*/ 355600 h 355600"/>
                <a:gd name="connsiteX3" fmla="*/ 0 w 2482850"/>
                <a:gd name="connsiteY3" fmla="*/ 355600 h 355600"/>
                <a:gd name="connsiteX4" fmla="*/ 0 w 2482850"/>
                <a:gd name="connsiteY4" fmla="*/ 0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2850" h="355600">
                  <a:moveTo>
                    <a:pt x="0" y="0"/>
                  </a:moveTo>
                  <a:lnTo>
                    <a:pt x="2222500" y="0"/>
                  </a:lnTo>
                  <a:lnTo>
                    <a:pt x="2482850" y="355600"/>
                  </a:lnTo>
                  <a:lnTo>
                    <a:pt x="0" y="355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5" name="กล่องข้อความ 34">
              <a:extLst>
                <a:ext uri="{FF2B5EF4-FFF2-40B4-BE49-F238E27FC236}">
                  <a16:creationId xmlns:a16="http://schemas.microsoft.com/office/drawing/2014/main" id="{53C362BC-952E-F308-96CB-A1290514802E}"/>
                </a:ext>
              </a:extLst>
            </p:cNvPr>
            <p:cNvSpPr txBox="1"/>
            <p:nvPr/>
          </p:nvSpPr>
          <p:spPr>
            <a:xfrm>
              <a:off x="94178" y="1013294"/>
              <a:ext cx="19068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จำนวนผู้ใช้งาน</a:t>
              </a:r>
            </a:p>
          </p:txBody>
        </p:sp>
      </p:grpSp>
      <p:sp>
        <p:nvSpPr>
          <p:cNvPr id="45" name="สี่เหลี่ยมผืนผ้า: มุมมน 44">
            <a:extLst>
              <a:ext uri="{FF2B5EF4-FFF2-40B4-BE49-F238E27FC236}">
                <a16:creationId xmlns:a16="http://schemas.microsoft.com/office/drawing/2014/main" id="{147D8509-3274-7E2D-1D60-760A34E0036D}"/>
              </a:ext>
            </a:extLst>
          </p:cNvPr>
          <p:cNvSpPr/>
          <p:nvPr/>
        </p:nvSpPr>
        <p:spPr>
          <a:xfrm>
            <a:off x="8331200" y="934024"/>
            <a:ext cx="3581400" cy="5283896"/>
          </a:xfrm>
          <a:prstGeom prst="roundRect">
            <a:avLst>
              <a:gd name="adj" fmla="val 4266"/>
            </a:avLst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5F0EE33A-6CE7-472A-1F29-37229771DD19}"/>
              </a:ext>
            </a:extLst>
          </p:cNvPr>
          <p:cNvSpPr/>
          <p:nvPr/>
        </p:nvSpPr>
        <p:spPr>
          <a:xfrm>
            <a:off x="10133121" y="6434248"/>
            <a:ext cx="1849928" cy="294078"/>
          </a:xfrm>
          <a:custGeom>
            <a:avLst/>
            <a:gdLst/>
            <a:ahLst/>
            <a:cxnLst/>
            <a:rect l="l" t="t" r="r" b="b"/>
            <a:pathLst>
              <a:path w="4057861" h="645066">
                <a:moveTo>
                  <a:pt x="0" y="0"/>
                </a:moveTo>
                <a:lnTo>
                  <a:pt x="4057861" y="0"/>
                </a:lnTo>
                <a:lnTo>
                  <a:pt x="4057861" y="645066"/>
                </a:lnTo>
                <a:lnTo>
                  <a:pt x="0" y="6450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279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17289-9319-54F3-FF2D-BA299501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: มุมมน 4">
            <a:extLst>
              <a:ext uri="{FF2B5EF4-FFF2-40B4-BE49-F238E27FC236}">
                <a16:creationId xmlns:a16="http://schemas.microsoft.com/office/drawing/2014/main" id="{52A368B5-6518-93AE-72C2-FB824DF6E5ED}"/>
              </a:ext>
            </a:extLst>
          </p:cNvPr>
          <p:cNvSpPr/>
          <p:nvPr/>
        </p:nvSpPr>
        <p:spPr>
          <a:xfrm>
            <a:off x="198408" y="104274"/>
            <a:ext cx="11835441" cy="621637"/>
          </a:xfrm>
          <a:prstGeom prst="roundRect">
            <a:avLst>
              <a:gd name="adj" fmla="val 9405"/>
            </a:avLst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684EC6A3-A7B7-E68C-077D-2F240FDBBCD1}"/>
              </a:ext>
            </a:extLst>
          </p:cNvPr>
          <p:cNvSpPr txBox="1"/>
          <p:nvPr/>
        </p:nvSpPr>
        <p:spPr>
          <a:xfrm>
            <a:off x="425364" y="852148"/>
            <a:ext cx="3168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รายละเอียดประกอบรายการ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98B47B7A-7D04-C904-06DD-1C3C32404A39}"/>
              </a:ext>
            </a:extLst>
          </p:cNvPr>
          <p:cNvSpPr txBox="1"/>
          <p:nvPr/>
        </p:nvSpPr>
        <p:spPr>
          <a:xfrm>
            <a:off x="604450" y="181448"/>
            <a:ext cx="11258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0000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ชื่อรายการครุภัณฑ์ </a:t>
            </a:r>
            <a:r>
              <a:rPr lang="en-US" sz="2400" b="1" dirty="0">
                <a:solidFill>
                  <a:srgbClr val="0000CC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………………………………………………………………………………………………………………………………….…...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9" name="Freeform 41">
            <a:extLst>
              <a:ext uri="{FF2B5EF4-FFF2-40B4-BE49-F238E27FC236}">
                <a16:creationId xmlns:a16="http://schemas.microsoft.com/office/drawing/2014/main" id="{A5D6BB14-B354-61D7-29CE-10DCCE801B9D}"/>
              </a:ext>
            </a:extLst>
          </p:cNvPr>
          <p:cNvSpPr/>
          <p:nvPr/>
        </p:nvSpPr>
        <p:spPr>
          <a:xfrm>
            <a:off x="10133121" y="6434248"/>
            <a:ext cx="1849928" cy="294078"/>
          </a:xfrm>
          <a:custGeom>
            <a:avLst/>
            <a:gdLst/>
            <a:ahLst/>
            <a:cxnLst/>
            <a:rect l="l" t="t" r="r" b="b"/>
            <a:pathLst>
              <a:path w="4057861" h="645066">
                <a:moveTo>
                  <a:pt x="0" y="0"/>
                </a:moveTo>
                <a:lnTo>
                  <a:pt x="4057861" y="0"/>
                </a:lnTo>
                <a:lnTo>
                  <a:pt x="4057861" y="645066"/>
                </a:lnTo>
                <a:lnTo>
                  <a:pt x="0" y="6450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th-TH" dirty="0"/>
          </a:p>
        </p:txBody>
      </p:sp>
      <p:sp>
        <p:nvSpPr>
          <p:cNvPr id="4" name="กล่องข้อความ 7">
            <a:extLst>
              <a:ext uri="{FF2B5EF4-FFF2-40B4-BE49-F238E27FC236}">
                <a16:creationId xmlns:a16="http://schemas.microsoft.com/office/drawing/2014/main" id="{535BAC20-F897-E95F-F19F-0508E3A11C34}"/>
              </a:ext>
            </a:extLst>
          </p:cNvPr>
          <p:cNvSpPr txBox="1"/>
          <p:nvPr/>
        </p:nvSpPr>
        <p:spPr>
          <a:xfrm>
            <a:off x="2939964" y="877548"/>
            <a:ext cx="4991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(กรณีเป็น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ชุดครุภัณฑ์ 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ให้ระบุรายละเอียดประกอบรายการ)</a:t>
            </a:r>
          </a:p>
        </p:txBody>
      </p:sp>
      <p:sp>
        <p:nvSpPr>
          <p:cNvPr id="12" name="สี่เหลี่ยมผืนผ้า: มุมมน 22">
            <a:extLst>
              <a:ext uri="{FF2B5EF4-FFF2-40B4-BE49-F238E27FC236}">
                <a16:creationId xmlns:a16="http://schemas.microsoft.com/office/drawing/2014/main" id="{302F99D2-F019-1694-2328-341968DA4115}"/>
              </a:ext>
            </a:extLst>
          </p:cNvPr>
          <p:cNvSpPr/>
          <p:nvPr/>
        </p:nvSpPr>
        <p:spPr>
          <a:xfrm>
            <a:off x="469728" y="1440050"/>
            <a:ext cx="11393186" cy="4700120"/>
          </a:xfrm>
          <a:prstGeom prst="roundRect">
            <a:avLst>
              <a:gd name="adj" fmla="val 4404"/>
            </a:avLst>
          </a:prstGeom>
          <a:solidFill>
            <a:schemeClr val="bg1">
              <a:lumMod val="95000"/>
            </a:schemeClr>
          </a:solidFill>
          <a:ln w="6350"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กล่องข้อความ 32">
            <a:extLst>
              <a:ext uri="{FF2B5EF4-FFF2-40B4-BE49-F238E27FC236}">
                <a16:creationId xmlns:a16="http://schemas.microsoft.com/office/drawing/2014/main" id="{25B46E93-07A6-0C23-F558-60B088BF9D06}"/>
              </a:ext>
            </a:extLst>
          </p:cNvPr>
          <p:cNvSpPr txBox="1"/>
          <p:nvPr/>
        </p:nvSpPr>
        <p:spPr>
          <a:xfrm>
            <a:off x="789700" y="1594921"/>
            <a:ext cx="10932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………………….................................................................................................................................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………………….................................................................................................................................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…………………................................................................................................................................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…………………................................................................................................................................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…………………................................................................................................................................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04263891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963c5cbc-d0e7-42d2-b6e8-4b17159c7716" xsi:nil="true"/>
    <_ip_UnifiedCompliancePolicyProperties xmlns="http://schemas.microsoft.com/sharepoint/v3" xsi:nil="true"/>
    <lcf76f155ced4ddcb4097134ff3c332f xmlns="963c5cbc-d0e7-42d2-b6e8-4b17159c7716">
      <Terms xmlns="http://schemas.microsoft.com/office/infopath/2007/PartnerControls"/>
    </lcf76f155ced4ddcb4097134ff3c332f>
    <TaxCatchAll xmlns="679e7f47-2a00-4953-8221-499dee103aa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ECD36E2E387B624D9E4FCF0260336010" ma:contentTypeVersion="22" ma:contentTypeDescription="สร้างเอกสารใหม่" ma:contentTypeScope="" ma:versionID="762536b3ef6cd7cb7857265223c6de90">
  <xsd:schema xmlns:xsd="http://www.w3.org/2001/XMLSchema" xmlns:xs="http://www.w3.org/2001/XMLSchema" xmlns:p="http://schemas.microsoft.com/office/2006/metadata/properties" xmlns:ns1="http://schemas.microsoft.com/sharepoint/v3" xmlns:ns2="963c5cbc-d0e7-42d2-b6e8-4b17159c7716" xmlns:ns3="679e7f47-2a00-4953-8221-499dee103aa1" targetNamespace="http://schemas.microsoft.com/office/2006/metadata/properties" ma:root="true" ma:fieldsID="458bece2c2a9b82e802613e2ba07c668" ns1:_="" ns2:_="" ns3:_="">
    <xsd:import namespace="http://schemas.microsoft.com/sharepoint/v3"/>
    <xsd:import namespace="963c5cbc-d0e7-42d2-b6e8-4b17159c7716"/>
    <xsd:import namespace="679e7f47-2a00-4953-8221-499dee103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SearchProperties" minOccurs="0"/>
                <xsd:element ref="ns2:MediaServiceObjectDetectorVersions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คุณสมบัตินโยบายการปฏิบัติตามกฎระเบียบแบบรวมเป็นหนึ่ง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การดำเนินการ UI นโยบายการปฏิบัติตามกฎระเบียบแบบรวมเป็นหนึ่ง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3c5cbc-d0e7-42d2-b6e8-4b17159c77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แท็กรูป" ma:readOnly="false" ma:fieldId="{5cf76f15-5ced-4ddc-b409-7134ff3c332f}" ma:taxonomyMulti="true" ma:sspId="fc93ee74-b7c0-43f6-95d6-fcd5838c20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7" nillable="true" ma:displayName="Sign-off status" ma:internalName="Sign_x002d_off_x0020_status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e7f47-2a00-4953-8221-499dee103aa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แชร์กับ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แชร์พร้อมกับรายละเอียด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119d4d1-a6bf-4737-b4a1-833ba8065cca}" ma:internalName="TaxCatchAll" ma:showField="CatchAllData" ma:web="679e7f47-2a00-4953-8221-499dee103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478735-21CD-4CB5-B222-C7D8FBB6019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963c5cbc-d0e7-42d2-b6e8-4b17159c7716"/>
    <ds:schemaRef ds:uri="679e7f47-2a00-4953-8221-499dee103aa1"/>
  </ds:schemaRefs>
</ds:datastoreItem>
</file>

<file path=customXml/itemProps2.xml><?xml version="1.0" encoding="utf-8"?>
<ds:datastoreItem xmlns:ds="http://schemas.openxmlformats.org/officeDocument/2006/customXml" ds:itemID="{11C82AB4-68B5-4D3C-A99E-95F32421A3D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E84A66-D768-4284-995D-E4B335188C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63c5cbc-d0e7-42d2-b6e8-4b17159c7716"/>
    <ds:schemaRef ds:uri="679e7f47-2a00-4953-8221-499dee103a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127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ธีมของ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planning_i62012</dc:creator>
  <cp:lastModifiedBy>THARINEE SANGTHONG</cp:lastModifiedBy>
  <cp:revision>19</cp:revision>
  <cp:lastPrinted>2025-04-17T06:05:12Z</cp:lastPrinted>
  <dcterms:created xsi:type="dcterms:W3CDTF">2024-10-15T09:05:15Z</dcterms:created>
  <dcterms:modified xsi:type="dcterms:W3CDTF">2026-06-22T13:04:42Z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0x010100ECD36E2E387B624D9E4FCF0260336010</vt:lpwstr>
  </property>
</Properties>
</file>